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notesMasterIdLst>
    <p:notesMasterId r:id="rId8"/>
  </p:notesMasterIdLst>
  <p:sldIdLst>
    <p:sldId id="257" r:id="rId2"/>
    <p:sldId id="258" r:id="rId3"/>
    <p:sldId id="259" r:id="rId4"/>
    <p:sldId id="260" r:id="rId5"/>
    <p:sldId id="261" r:id="rId6"/>
    <p:sldId id="262"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63" autoAdjust="0"/>
  </p:normalViewPr>
  <p:slideViewPr>
    <p:cSldViewPr>
      <p:cViewPr varScale="1">
        <p:scale>
          <a:sx n="112" d="100"/>
          <a:sy n="112" d="100"/>
        </p:scale>
        <p:origin x="1544" y="200"/>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7B9321-8CD3-4E35-BE21-75C64AE4F814}" type="datetimeFigureOut">
              <a:rPr lang="ru-RU" smtClean="0"/>
              <a:pPr/>
              <a:t>12.03.2020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4480A0-F339-4C3A-ABA1-F9349BC57D1D}" type="slidenum">
              <a:rPr lang="ru-RU" smtClean="0"/>
              <a:pPr/>
              <a:t>‹#›</a:t>
            </a:fld>
            <a:endParaRPr lang="ru-RU"/>
          </a:p>
        </p:txBody>
      </p:sp>
    </p:spTree>
    <p:extLst>
      <p:ext uri="{BB962C8B-B14F-4D97-AF65-F5344CB8AC3E}">
        <p14:creationId xmlns:p14="http://schemas.microsoft.com/office/powerpoint/2010/main" val="4184993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54480A0-F339-4C3A-ABA1-F9349BC57D1D}" type="slidenum">
              <a:rPr lang="ru-RU" smtClean="0"/>
              <a:pPr/>
              <a:t>4</a:t>
            </a:fld>
            <a:endParaRPr lang="ru-RU"/>
          </a:p>
        </p:txBody>
      </p:sp>
    </p:spTree>
    <p:extLst>
      <p:ext uri="{BB962C8B-B14F-4D97-AF65-F5344CB8AC3E}">
        <p14:creationId xmlns:p14="http://schemas.microsoft.com/office/powerpoint/2010/main" val="2368095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54480A0-F339-4C3A-ABA1-F9349BC57D1D}" type="slidenum">
              <a:rPr lang="ru-RU" smtClean="0"/>
              <a:pPr/>
              <a:t>5</a:t>
            </a:fld>
            <a:endParaRPr lang="ru-RU"/>
          </a:p>
        </p:txBody>
      </p:sp>
    </p:spTree>
    <p:extLst>
      <p:ext uri="{BB962C8B-B14F-4D97-AF65-F5344CB8AC3E}">
        <p14:creationId xmlns:p14="http://schemas.microsoft.com/office/powerpoint/2010/main" val="3618053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16" name="Дата 15"/>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3F3B5FF-2B74-49BD-9754-B31C85216F4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F3B5FF-2B74-49BD-9754-B31C85216F4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F3B5FF-2B74-49BD-9754-B31C85216F4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Дата 24"/>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3F3B5FF-2B74-49BD-9754-B31C85216F4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19" name="Дата 18"/>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3F3B5FF-2B74-49BD-9754-B31C85216F4C}"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3F3B5FF-2B74-49BD-9754-B31C85216F4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 name="Дата 9"/>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3F3B5FF-2B74-49BD-9754-B31C85216F4C}"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a:t>Образец заголовка</a:t>
            </a:r>
            <a:endParaRPr kumimoji="0" lang="en-US"/>
          </a:p>
        </p:txBody>
      </p:sp>
      <p:sp>
        <p:nvSpPr>
          <p:cNvPr id="12" name="Дата 11"/>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F3B5FF-2B74-49BD-9754-B31C85216F4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F3B5FF-2B74-49BD-9754-B31C85216F4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Дата 24"/>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F3B5FF-2B74-49BD-9754-B31C85216F4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a:t>Вставка рисунка</a:t>
            </a:r>
            <a:endParaRPr kumimoji="0" lang="en-US" dirty="0"/>
          </a:p>
        </p:txBody>
      </p:sp>
      <p:sp>
        <p:nvSpPr>
          <p:cNvPr id="7" name="Дата 6"/>
          <p:cNvSpPr>
            <a:spLocks noGrp="1"/>
          </p:cNvSpPr>
          <p:nvPr>
            <p:ph type="dt" sz="half" idx="10"/>
          </p:nvPr>
        </p:nvSpPr>
        <p:spPr/>
        <p:txBody>
          <a:bodyPr/>
          <a:lstStyle/>
          <a:p>
            <a:fld id="{2A0365FA-5225-4BEA-BAAB-9BB0732C0A73}" type="datetimeFigureOut">
              <a:rPr lang="ru-RU" smtClean="0"/>
              <a:pPr/>
              <a:t>12.03.2020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3F3B5FF-2B74-49BD-9754-B31C85216F4C}"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A0365FA-5225-4BEA-BAAB-9BB0732C0A73}" type="datetimeFigureOut">
              <a:rPr lang="ru-RU" smtClean="0"/>
              <a:pPr/>
              <a:t>12.03.2020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3F3B5FF-2B74-49BD-9754-B31C85216F4C}"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167" r="4167"/>
          <a:stretch>
            <a:fillRect/>
          </a:stretch>
        </p:blipFill>
        <p:spPr>
          <a:xfrm>
            <a:off x="3635896" y="1268760"/>
            <a:ext cx="5029200" cy="3657600"/>
          </a:xfrm>
        </p:spPr>
      </p:pic>
      <p:sp>
        <p:nvSpPr>
          <p:cNvPr id="2" name="Заголовок 1"/>
          <p:cNvSpPr>
            <a:spLocks noGrp="1"/>
          </p:cNvSpPr>
          <p:nvPr>
            <p:ph type="title"/>
          </p:nvPr>
        </p:nvSpPr>
        <p:spPr>
          <a:xfrm>
            <a:off x="539552" y="116632"/>
            <a:ext cx="2592288" cy="936104"/>
          </a:xfrm>
        </p:spPr>
        <p:txBody>
          <a:bodyPr/>
          <a:lstStyle/>
          <a:p>
            <a:r>
              <a:rPr lang="en-US" sz="2400" dirty="0">
                <a:effectLst/>
              </a:rPr>
              <a:t>The Moscow Kremlin</a:t>
            </a:r>
            <a:endParaRPr lang="ru-RU" sz="2400" dirty="0"/>
          </a:p>
        </p:txBody>
      </p:sp>
      <p:sp>
        <p:nvSpPr>
          <p:cNvPr id="5" name="Текст 4"/>
          <p:cNvSpPr>
            <a:spLocks noGrp="1"/>
          </p:cNvSpPr>
          <p:nvPr>
            <p:ph type="body" sz="half" idx="2"/>
          </p:nvPr>
        </p:nvSpPr>
        <p:spPr>
          <a:xfrm>
            <a:off x="179512" y="1124744"/>
            <a:ext cx="3384376" cy="5472608"/>
          </a:xfrm>
        </p:spPr>
        <p:txBody>
          <a:bodyPr>
            <a:normAutofit lnSpcReduction="10000"/>
          </a:bodyPr>
          <a:lstStyle/>
          <a:p>
            <a:r>
              <a:rPr lang="en-US" sz="2000" b="1" cap="all" dirty="0">
                <a:effectLst>
                  <a:reflection blurRad="12700" stA="48000" endA="300" endPos="55000" dir="5400000" sy="-90000" algn="bl" rotWithShape="0"/>
                </a:effectLst>
                <a:latin typeface="Calibri" pitchFamily="34" charset="0"/>
              </a:rPr>
              <a:t>THE WORD  “KREMLIN” MEANS fortress in Russian. The most famous and well-known is the Moscow Kremlin. It is a large, walled area in the heart of Moscow. The Kremlin is built next to </a:t>
            </a:r>
            <a:r>
              <a:rPr lang="en-US" sz="2000" b="1" cap="all">
                <a:effectLst>
                  <a:reflection blurRad="12700" stA="48000" endA="300" endPos="55000" dir="5400000" sy="-90000" algn="bl" rotWithShape="0"/>
                </a:effectLst>
                <a:latin typeface="Calibri" pitchFamily="34" charset="0"/>
              </a:rPr>
              <a:t>the Moscow </a:t>
            </a:r>
            <a:r>
              <a:rPr lang="en-US" sz="2000" b="1" cap="all" dirty="0">
                <a:effectLst>
                  <a:reflection blurRad="12700" stA="48000" endA="300" endPos="55000" dir="5400000" sy="-90000" algn="bl" rotWithShape="0"/>
                </a:effectLst>
                <a:latin typeface="Calibri" pitchFamily="34" charset="0"/>
              </a:rPr>
              <a:t>River on one side and Red Square on the other. Inside, there are beautiful palaces, churches and cathedrals, as well as various other attractive state buildings, tree-lined squares and peaceful gardens</a:t>
            </a:r>
            <a:r>
              <a:rPr lang="en-US" sz="2000" b="1" dirty="0">
                <a:latin typeface="Calibri" pitchFamily="34" charset="0"/>
              </a:rPr>
              <a:t>. </a:t>
            </a:r>
            <a:endParaRPr lang="ru-RU" sz="2000" b="1" dirty="0">
              <a:latin typeface="Calibri" pitchFamily="34" charset="0"/>
            </a:endParaRPr>
          </a:p>
        </p:txBody>
      </p:sp>
      <p:sp>
        <p:nvSpPr>
          <p:cNvPr id="6" name="Подзаголовок 2"/>
          <p:cNvSpPr txBox="1">
            <a:spLocks/>
          </p:cNvSpPr>
          <p:nvPr/>
        </p:nvSpPr>
        <p:spPr>
          <a:xfrm>
            <a:off x="1691680" y="5877272"/>
            <a:ext cx="6984776" cy="720080"/>
          </a:xfrm>
          <a:prstGeom prst="rect">
            <a:avLst/>
          </a:prstGeom>
          <a:solidFill>
            <a:schemeClr val="bg1"/>
          </a:solidFill>
          <a:ln w="6350">
            <a:solidFill>
              <a:schemeClr val="accent1"/>
            </a:solidFill>
          </a:ln>
          <a:effectLst>
            <a:reflection blurRad="1000" stA="49000" endA="500" endPos="10000" dist="900" dir="5400000" sy="-90000" algn="bl" rotWithShape="0"/>
          </a:effectLst>
        </p:spPr>
        <p:txBody>
          <a:bodyPr vert="horz">
            <a:normAutofit fontScale="70000" lnSpcReduction="20000"/>
          </a:bodyPr>
          <a:lstStyle/>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en-US" sz="3200" b="1" i="0" u="none" strike="noStrike" kern="1200" cap="none" spc="0" normalizeH="0" baseline="0" noProof="0" dirty="0" err="1">
                <a:ln>
                  <a:noFill/>
                </a:ln>
                <a:solidFill>
                  <a:schemeClr val="tx2"/>
                </a:solidFill>
                <a:effectLst/>
                <a:uLnTx/>
                <a:uFillTx/>
                <a:latin typeface="+mn-lt"/>
                <a:ea typeface="+mn-ea"/>
                <a:cs typeface="+mn-cs"/>
              </a:rPr>
              <a:t>Shramko</a:t>
            </a:r>
            <a:r>
              <a:rPr kumimoji="0" lang="en-US" sz="3200" b="1" i="0" u="none" strike="noStrike" kern="1200" cap="none" spc="0" normalizeH="0" baseline="0" noProof="0" dirty="0">
                <a:ln>
                  <a:noFill/>
                </a:ln>
                <a:solidFill>
                  <a:schemeClr val="tx2"/>
                </a:solidFill>
                <a:effectLst/>
                <a:uLnTx/>
                <a:uFillTx/>
                <a:latin typeface="+mn-lt"/>
                <a:ea typeface="+mn-ea"/>
                <a:cs typeface="+mn-cs"/>
              </a:rPr>
              <a:t> </a:t>
            </a:r>
            <a:r>
              <a:rPr kumimoji="0" lang="en-US" sz="3200" b="1" i="0" u="none" strike="noStrike" kern="1200" cap="none" spc="0" normalizeH="0" baseline="0" noProof="0" dirty="0" err="1">
                <a:ln>
                  <a:noFill/>
                </a:ln>
                <a:solidFill>
                  <a:schemeClr val="tx2"/>
                </a:solidFill>
                <a:effectLst/>
                <a:uLnTx/>
                <a:uFillTx/>
                <a:latin typeface="+mn-lt"/>
                <a:ea typeface="+mn-ea"/>
                <a:cs typeface="+mn-cs"/>
              </a:rPr>
              <a:t>Alexnader</a:t>
            </a:r>
            <a:r>
              <a:rPr kumimoji="0" lang="ru-RU" sz="3200" b="1" i="0" u="none" strike="noStrike" kern="1200" cap="none" spc="0" normalizeH="0" baseline="0" noProof="0" dirty="0">
                <a:ln>
                  <a:noFill/>
                </a:ln>
                <a:solidFill>
                  <a:schemeClr val="tx2"/>
                </a:solidFill>
                <a:effectLst/>
                <a:uLnTx/>
                <a:uFillTx/>
                <a:latin typeface="+mn-lt"/>
                <a:ea typeface="+mn-ea"/>
                <a:cs typeface="+mn-cs"/>
              </a:rPr>
              <a:t> </a:t>
            </a:r>
            <a:r>
              <a:rPr kumimoji="0" lang="en-US" sz="3200" b="1" i="0" u="none" strike="noStrike" kern="1200" cap="none" spc="0" normalizeH="0" baseline="0" noProof="0" dirty="0">
                <a:ln>
                  <a:noFill/>
                </a:ln>
                <a:solidFill>
                  <a:schemeClr val="tx2"/>
                </a:solidFill>
                <a:effectLst/>
                <a:uLnTx/>
                <a:uFillTx/>
                <a:latin typeface="+mn-lt"/>
                <a:ea typeface="+mn-ea"/>
                <a:cs typeface="+mn-cs"/>
              </a:rPr>
              <a:t>and </a:t>
            </a:r>
            <a:r>
              <a:rPr kumimoji="0" lang="en-US" sz="3200" b="1" i="0" u="none" strike="noStrike" kern="1200" cap="none" spc="0" normalizeH="0" baseline="0" noProof="0" dirty="0" err="1">
                <a:ln>
                  <a:noFill/>
                </a:ln>
                <a:solidFill>
                  <a:schemeClr val="tx2"/>
                </a:solidFill>
                <a:effectLst/>
                <a:uLnTx/>
                <a:uFillTx/>
                <a:latin typeface="+mn-lt"/>
                <a:ea typeface="+mn-ea"/>
                <a:cs typeface="+mn-cs"/>
              </a:rPr>
              <a:t>Zaguryanova</a:t>
            </a:r>
            <a:r>
              <a:rPr kumimoji="0" lang="en-US" sz="3200" b="1" i="0" u="none" strike="noStrike" kern="1200" cap="none" spc="0" normalizeH="0" baseline="0" noProof="0" dirty="0">
                <a:ln>
                  <a:noFill/>
                </a:ln>
                <a:solidFill>
                  <a:schemeClr val="tx2"/>
                </a:solidFill>
                <a:effectLst/>
                <a:uLnTx/>
                <a:uFillTx/>
                <a:latin typeface="+mn-lt"/>
                <a:ea typeface="+mn-ea"/>
                <a:cs typeface="+mn-cs"/>
              </a:rPr>
              <a:t> Yana</a:t>
            </a:r>
          </a:p>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lang="en-US" sz="3200" b="1" noProof="0" dirty="0">
                <a:solidFill>
                  <a:schemeClr val="tx2"/>
                </a:solidFill>
              </a:rPr>
              <a:t>Form 10-B</a:t>
            </a:r>
            <a:endParaRPr kumimoji="0" lang="ru-RU" sz="3200" b="1" i="0" u="none" strike="noStrike" kern="1200" cap="none" spc="0" normalizeH="0" baseline="0" noProof="0" dirty="0">
              <a:ln>
                <a:noFill/>
              </a:ln>
              <a:solidFill>
                <a:schemeClr val="tx2"/>
              </a:solidFill>
              <a:effectLst/>
              <a:uLnTx/>
              <a:uFillTx/>
              <a:latin typeface="+mn-lt"/>
              <a:ea typeface="+mn-ea"/>
              <a:cs typeface="+mn-cs"/>
            </a:endParaRPr>
          </a:p>
        </p:txBody>
      </p:sp>
    </p:spTree>
    <p:extLst>
      <p:ext uri="{BB962C8B-B14F-4D97-AF65-F5344CB8AC3E}">
        <p14:creationId xmlns:p14="http://schemas.microsoft.com/office/powerpoint/2010/main" val="37183126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581128"/>
            <a:ext cx="7992888" cy="1800200"/>
          </a:xfrm>
        </p:spPr>
        <p:txBody>
          <a:bodyPr>
            <a:noAutofit/>
          </a:bodyPr>
          <a:lstStyle/>
          <a:p>
            <a:r>
              <a:rPr lang="en-US" sz="2000" b="1" dirty="0">
                <a:latin typeface="Calibri" pitchFamily="34" charset="0"/>
                <a:ea typeface="+mn-ea"/>
                <a:cs typeface="+mn-cs"/>
              </a:rPr>
              <a:t>The wall around the Moscow Kremlin is 2,235 </a:t>
            </a:r>
            <a:r>
              <a:rPr lang="en-US" sz="2000" b="1" dirty="0" err="1">
                <a:latin typeface="Calibri" pitchFamily="34" charset="0"/>
                <a:ea typeface="+mn-ea"/>
                <a:cs typeface="+mn-cs"/>
              </a:rPr>
              <a:t>metres</a:t>
            </a:r>
            <a:r>
              <a:rPr lang="en-US" sz="2000" b="1" dirty="0">
                <a:latin typeface="Calibri" pitchFamily="34" charset="0"/>
                <a:ea typeface="+mn-ea"/>
                <a:cs typeface="+mn-cs"/>
              </a:rPr>
              <a:t> long and five to nineteen </a:t>
            </a:r>
            <a:r>
              <a:rPr lang="en-US" sz="2000" b="1" dirty="0" err="1">
                <a:latin typeface="Calibri" pitchFamily="34" charset="0"/>
                <a:ea typeface="+mn-ea"/>
                <a:cs typeface="+mn-cs"/>
              </a:rPr>
              <a:t>metres</a:t>
            </a:r>
            <a:r>
              <a:rPr lang="en-US" sz="2000" b="1" dirty="0">
                <a:latin typeface="Calibri" pitchFamily="34" charset="0"/>
                <a:ea typeface="+mn-ea"/>
                <a:cs typeface="+mn-cs"/>
              </a:rPr>
              <a:t> thick. There are twenty towers that look out over the city in every direction. </a:t>
            </a:r>
            <a:r>
              <a:rPr lang="en-US" sz="2000" b="1" dirty="0" err="1">
                <a:latin typeface="Calibri" pitchFamily="34" charset="0"/>
                <a:ea typeface="+mn-ea"/>
                <a:cs typeface="+mn-cs"/>
              </a:rPr>
              <a:t>Spasskaya</a:t>
            </a:r>
            <a:r>
              <a:rPr lang="en-US" sz="2000" b="1" dirty="0">
                <a:latin typeface="Calibri" pitchFamily="34" charset="0"/>
                <a:ea typeface="+mn-ea"/>
                <a:cs typeface="+mn-cs"/>
              </a:rPr>
              <a:t> Tower is 71 m tall and is the main tower that looks out over Red Square.</a:t>
            </a:r>
            <a:endParaRPr lang="ru-RU" sz="2000" b="1" dirty="0">
              <a:latin typeface="Calibri" pitchFamily="34" charset="0"/>
              <a:ea typeface="+mn-ea"/>
              <a:cs typeface="+mn-cs"/>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476672"/>
            <a:ext cx="5676900" cy="3619500"/>
          </a:xfrm>
        </p:spPr>
      </p:pic>
    </p:spTree>
    <p:extLst>
      <p:ext uri="{BB962C8B-B14F-4D97-AF65-F5344CB8AC3E}">
        <p14:creationId xmlns:p14="http://schemas.microsoft.com/office/powerpoint/2010/main" val="21973848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80">
                                          <p:stCondLst>
                                            <p:cond delay="0"/>
                                          </p:stCondLst>
                                        </p:cTn>
                                        <p:tgtEl>
                                          <p:spTgt spid="2"/>
                                        </p:tgtEl>
                                      </p:cBhvr>
                                    </p:animEffect>
                                    <p:anim calcmode="lin" valueType="num">
                                      <p:cBhvr>
                                        <p:cTn id="1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gtEl>
                                      </p:cBhvr>
                                      <p:to x="100000" y="60000"/>
                                    </p:animScale>
                                    <p:animScale>
                                      <p:cBhvr>
                                        <p:cTn id="21" dur="166" decel="50000">
                                          <p:stCondLst>
                                            <p:cond delay="676"/>
                                          </p:stCondLst>
                                        </p:cTn>
                                        <p:tgtEl>
                                          <p:spTgt spid="2"/>
                                        </p:tgtEl>
                                      </p:cBhvr>
                                      <p:to x="100000" y="100000"/>
                                    </p:animScale>
                                    <p:animScale>
                                      <p:cBhvr>
                                        <p:cTn id="22" dur="26">
                                          <p:stCondLst>
                                            <p:cond delay="1312"/>
                                          </p:stCondLst>
                                        </p:cTn>
                                        <p:tgtEl>
                                          <p:spTgt spid="2"/>
                                        </p:tgtEl>
                                      </p:cBhvr>
                                      <p:to x="100000" y="80000"/>
                                    </p:animScale>
                                    <p:animScale>
                                      <p:cBhvr>
                                        <p:cTn id="23" dur="166" decel="50000">
                                          <p:stCondLst>
                                            <p:cond delay="1338"/>
                                          </p:stCondLst>
                                        </p:cTn>
                                        <p:tgtEl>
                                          <p:spTgt spid="2"/>
                                        </p:tgtEl>
                                      </p:cBhvr>
                                      <p:to x="100000" y="100000"/>
                                    </p:animScale>
                                    <p:animScale>
                                      <p:cBhvr>
                                        <p:cTn id="24" dur="26">
                                          <p:stCondLst>
                                            <p:cond delay="1642"/>
                                          </p:stCondLst>
                                        </p:cTn>
                                        <p:tgtEl>
                                          <p:spTgt spid="2"/>
                                        </p:tgtEl>
                                      </p:cBhvr>
                                      <p:to x="100000" y="90000"/>
                                    </p:animScale>
                                    <p:animScale>
                                      <p:cBhvr>
                                        <p:cTn id="25" dur="166" decel="50000">
                                          <p:stCondLst>
                                            <p:cond delay="1668"/>
                                          </p:stCondLst>
                                        </p:cTn>
                                        <p:tgtEl>
                                          <p:spTgt spid="2"/>
                                        </p:tgtEl>
                                      </p:cBhvr>
                                      <p:to x="100000" y="100000"/>
                                    </p:animScale>
                                    <p:animScale>
                                      <p:cBhvr>
                                        <p:cTn id="26" dur="26">
                                          <p:stCondLst>
                                            <p:cond delay="1808"/>
                                          </p:stCondLst>
                                        </p:cTn>
                                        <p:tgtEl>
                                          <p:spTgt spid="2"/>
                                        </p:tgtEl>
                                      </p:cBhvr>
                                      <p:to x="100000" y="95000"/>
                                    </p:animScale>
                                    <p:animScale>
                                      <p:cBhvr>
                                        <p:cTn id="27"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363272" cy="2924944"/>
          </a:xfrm>
        </p:spPr>
        <p:txBody>
          <a:bodyPr>
            <a:noAutofit/>
          </a:bodyPr>
          <a:lstStyle/>
          <a:p>
            <a:r>
              <a:rPr lang="en-US" sz="2000" b="1" dirty="0">
                <a:latin typeface="Calibri" pitchFamily="34" charset="0"/>
                <a:ea typeface="+mn-ea"/>
                <a:cs typeface="+mn-cs"/>
              </a:rPr>
              <a:t>The Moscow Kremlin and Red Square were designated a UNESCO World Heritage site in 1990. This is not surprising when you discover how many incredibly beautiful churches and palaces there are. For example, in Cathedral Square there are three magnificent cathedrals from the late 15th and early 16th centuries. The Cathedral of the Assumption is the oldest. It is made of white stone and has five golden domes. Many Orthodox patriarchs are buried there.</a:t>
            </a:r>
            <a:endParaRPr lang="ru-RU" sz="2000" b="1" dirty="0">
              <a:latin typeface="Calibri" pitchFamily="34" charset="0"/>
              <a:ea typeface="+mn-ea"/>
              <a:cs typeface="+mn-cs"/>
            </a:endParaRP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9512" y="3861048"/>
            <a:ext cx="4191000" cy="2355783"/>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00600" y="3501008"/>
            <a:ext cx="4343400" cy="2897013"/>
          </a:xfrm>
        </p:spPr>
      </p:pic>
    </p:spTree>
    <p:extLst>
      <p:ext uri="{BB962C8B-B14F-4D97-AF65-F5344CB8AC3E}">
        <p14:creationId xmlns:p14="http://schemas.microsoft.com/office/powerpoint/2010/main" val="33226268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anim calcmode="lin" valueType="num">
                                      <p:cBhvr>
                                        <p:cTn id="15" dur="2000" fill="hold"/>
                                        <p:tgtEl>
                                          <p:spTgt spid="6"/>
                                        </p:tgtEl>
                                        <p:attrNameLst>
                                          <p:attrName>ppt_w</p:attrName>
                                        </p:attrNameLst>
                                      </p:cBhvr>
                                      <p:tavLst>
                                        <p:tav tm="0" fmla="#ppt_w*sin(2.5*pi*$)">
                                          <p:val>
                                            <p:fltVal val="0"/>
                                          </p:val>
                                        </p:tav>
                                        <p:tav tm="100000">
                                          <p:val>
                                            <p:fltVal val="1"/>
                                          </p:val>
                                        </p:tav>
                                      </p:tavLst>
                                    </p:anim>
                                    <p:anim calcmode="lin" valueType="num">
                                      <p:cBhvr>
                                        <p:cTn id="16"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000" b="1" dirty="0">
                <a:latin typeface="Calibri" pitchFamily="34" charset="0"/>
                <a:ea typeface="+mn-ea"/>
                <a:cs typeface="+mn-cs"/>
              </a:rPr>
              <a:t>Across the square is the Cathedral of the Annunciation, which also has golden roofs and domes. Inside there are some early 15th-century icons by </a:t>
            </a:r>
            <a:r>
              <a:rPr lang="en-US" sz="2000" b="1" dirty="0" err="1">
                <a:latin typeface="Calibri" pitchFamily="34" charset="0"/>
                <a:ea typeface="+mn-ea"/>
                <a:cs typeface="+mn-cs"/>
              </a:rPr>
              <a:t>Theophanes</a:t>
            </a:r>
            <a:r>
              <a:rPr lang="en-US" sz="2000" b="1" dirty="0">
                <a:latin typeface="Calibri" pitchFamily="34" charset="0"/>
                <a:ea typeface="+mn-ea"/>
                <a:cs typeface="+mn-cs"/>
              </a:rPr>
              <a:t> and Andrei </a:t>
            </a:r>
            <a:r>
              <a:rPr lang="en-US" sz="2000" b="1" dirty="0" err="1">
                <a:latin typeface="Calibri" pitchFamily="34" charset="0"/>
                <a:ea typeface="+mn-ea"/>
                <a:cs typeface="+mn-cs"/>
              </a:rPr>
              <a:t>Rublvov</a:t>
            </a:r>
            <a:r>
              <a:rPr lang="en-US" sz="2000" b="1" dirty="0">
                <a:latin typeface="Calibri" pitchFamily="34" charset="0"/>
                <a:ea typeface="+mn-ea"/>
                <a:cs typeface="+mn-cs"/>
              </a:rPr>
              <a:t>. Then, there is the Cathedral of St Michael the Archangel where the princes of Moscow and the tsars of Russia are buried.</a:t>
            </a:r>
            <a:endParaRPr lang="ru-RU" sz="2000" b="1" dirty="0">
              <a:latin typeface="Calibri" pitchFamily="34" charset="0"/>
              <a:ea typeface="+mn-ea"/>
              <a:cs typeface="+mn-cs"/>
            </a:endParaRPr>
          </a:p>
        </p:txBody>
      </p:sp>
      <p:pic>
        <p:nvPicPr>
          <p:cNvPr id="5" name="Объект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83568" y="1916832"/>
            <a:ext cx="3224403" cy="4724400"/>
          </a:xfrm>
        </p:spPr>
      </p:pic>
      <p:pic>
        <p:nvPicPr>
          <p:cNvPr id="6" name="Объект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499992" y="2564904"/>
            <a:ext cx="4343400" cy="3264336"/>
          </a:xfrm>
        </p:spPr>
      </p:pic>
    </p:spTree>
    <p:extLst>
      <p:ext uri="{BB962C8B-B14F-4D97-AF65-F5344CB8AC3E}">
        <p14:creationId xmlns:p14="http://schemas.microsoft.com/office/powerpoint/2010/main" val="31430691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000" b="1" dirty="0">
                <a:latin typeface="Calibri" pitchFamily="34" charset="0"/>
                <a:ea typeface="+mn-ea"/>
                <a:cs typeface="+mn-cs"/>
              </a:rPr>
              <a:t>Next to the square is the white bell tower of Ivan 111 and at the bottom is the huge Tsar Bell which was made in 1733-35 but has never been </a:t>
            </a:r>
            <a:r>
              <a:rPr lang="en-US" sz="2000" b="1" dirty="0" err="1">
                <a:latin typeface="Calibri" pitchFamily="34" charset="0"/>
                <a:ea typeface="+mn-ea"/>
                <a:cs typeface="+mn-cs"/>
              </a:rPr>
              <a:t>mng</a:t>
            </a:r>
            <a:r>
              <a:rPr lang="en-US" sz="2000" b="1" dirty="0">
                <a:latin typeface="Calibri" pitchFamily="34" charset="0"/>
                <a:ea typeface="+mn-ea"/>
                <a:cs typeface="+mn-cs"/>
              </a:rPr>
              <a:t>. Then close by is the Tsar Cannon which dates from 1586 and stands next to the mid-17th-century Cathedral of the Twelve Apostles and the Patriarchal Palace. </a:t>
            </a:r>
            <a:endParaRPr lang="ru-RU" sz="2000" b="1" dirty="0">
              <a:latin typeface="Calibri" pitchFamily="34" charset="0"/>
              <a:ea typeface="+mn-ea"/>
              <a:cs typeface="+mn-cs"/>
            </a:endParaRPr>
          </a:p>
        </p:txBody>
      </p:sp>
      <p:pic>
        <p:nvPicPr>
          <p:cNvPr id="5" name="Объект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78815" y="1600200"/>
            <a:ext cx="3642970" cy="4724400"/>
          </a:xfrm>
        </p:spPr>
      </p:pic>
      <p:pic>
        <p:nvPicPr>
          <p:cNvPr id="8" name="Объект 7"/>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048250" y="1600200"/>
            <a:ext cx="3543300" cy="4724400"/>
          </a:xfrm>
        </p:spPr>
      </p:pic>
    </p:spTree>
    <p:extLst>
      <p:ext uri="{BB962C8B-B14F-4D97-AF65-F5344CB8AC3E}">
        <p14:creationId xmlns:p14="http://schemas.microsoft.com/office/powerpoint/2010/main" val="17638213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Thanks for watching!</a:t>
            </a:r>
            <a:endParaRPr lang="ru-RU" dirty="0"/>
          </a:p>
        </p:txBody>
      </p:sp>
      <p:sp>
        <p:nvSpPr>
          <p:cNvPr id="3" name="Подзаголовок 2"/>
          <p:cNvSpPr>
            <a:spLocks noGrp="1"/>
          </p:cNvSpPr>
          <p:nvPr>
            <p:ph type="subTitle" idx="1"/>
          </p:nvPr>
        </p:nvSpPr>
        <p:spPr/>
        <p:txBody>
          <a:bodyPr/>
          <a:lstStyle/>
          <a:p>
            <a:r>
              <a:rPr lang="en-US" b="1" dirty="0" err="1"/>
              <a:t>Shramko</a:t>
            </a:r>
            <a:r>
              <a:rPr lang="en-US" b="1" dirty="0"/>
              <a:t> </a:t>
            </a:r>
            <a:r>
              <a:rPr lang="en-US" b="1" dirty="0" err="1"/>
              <a:t>Alexnader</a:t>
            </a:r>
            <a:r>
              <a:rPr lang="ru-RU" b="1" dirty="0"/>
              <a:t> </a:t>
            </a:r>
            <a:r>
              <a:rPr lang="en-US" b="1" dirty="0"/>
              <a:t>and </a:t>
            </a:r>
            <a:r>
              <a:rPr lang="en-US" b="1" dirty="0" err="1"/>
              <a:t>Zaguryanova</a:t>
            </a:r>
            <a:r>
              <a:rPr lang="en-US" b="1" dirty="0"/>
              <a:t> Yana</a:t>
            </a:r>
            <a:endParaRPr lang="ru-RU" b="1" dirty="0"/>
          </a:p>
        </p:txBody>
      </p:sp>
    </p:spTree>
    <p:extLst>
      <p:ext uri="{BB962C8B-B14F-4D97-AF65-F5344CB8AC3E}">
        <p14:creationId xmlns:p14="http://schemas.microsoft.com/office/powerpoint/2010/main" val="41647624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72</TotalTime>
  <Words>343</Words>
  <Application>Microsoft Macintosh PowerPoint</Application>
  <PresentationFormat>Экран (4:3)</PresentationFormat>
  <Paragraphs>12</Paragraphs>
  <Slides>6</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Calibri</vt:lpstr>
      <vt:lpstr>Franklin Gothic Book</vt:lpstr>
      <vt:lpstr>Franklin Gothic Medium</vt:lpstr>
      <vt:lpstr>Wingdings 2</vt:lpstr>
      <vt:lpstr>Трек</vt:lpstr>
      <vt:lpstr>The Moscow Kremlin</vt:lpstr>
      <vt:lpstr>The wall around the Moscow Kremlin is 2,235 metres long and five to nineteen metres thick. There are twenty towers that look out over the city in every direction. Spasskaya Tower is 71 m tall and is the main tower that looks out over Red Square.</vt:lpstr>
      <vt:lpstr>The Moscow Kremlin and Red Square were designated a UNESCO World Heritage site in 1990. This is not surprising when you discover how many incredibly beautiful churches and palaces there are. For example, in Cathedral Square there are three magnificent cathedrals from the late 15th and early 16th centuries. The Cathedral of the Assumption is the oldest. It is made of white stone and has five golden domes. Many Orthodox patriarchs are buried there.</vt:lpstr>
      <vt:lpstr>Across the square is the Cathedral of the Annunciation, which also has golden roofs and domes. Inside there are some early 15th-century icons by Theophanes and Andrei Rublvov. Then, there is the Cathedral of St Michael the Archangel where the princes of Moscow and the tsars of Russia are buried.</vt:lpstr>
      <vt:lpstr>Next to the square is the white bell tower of Ivan 111 and at the bottom is the huge Tsar Bell which was made in 1733-35 but has never been mng. Then close by is the Tsar Cannon which dates from 1586 and stands next to the mid-17th-century Cathedral of the Twelve Apostles and the Patriarchal Palace. </vt:lpstr>
      <vt:lpstr>Thanks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Moscow Kremlin</dc:title>
  <dc:creator>User</dc:creator>
  <cp:lastModifiedBy>Валерия Василишина</cp:lastModifiedBy>
  <cp:revision>10</cp:revision>
  <dcterms:created xsi:type="dcterms:W3CDTF">2017-05-15T12:06:28Z</dcterms:created>
  <dcterms:modified xsi:type="dcterms:W3CDTF">2020-03-12T20:05:13Z</dcterms:modified>
</cp:coreProperties>
</file>