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75" r:id="rId1"/>
  </p:sldMasterIdLst>
  <p:sldIdLst>
    <p:sldId id="258" r:id="rId2"/>
    <p:sldId id="259" r:id="rId3"/>
    <p:sldId id="260" r:id="rId4"/>
    <p:sldId id="268" r:id="rId5"/>
    <p:sldId id="263" r:id="rId6"/>
    <p:sldId id="262" r:id="rId7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3"/>
  </p:normalViewPr>
  <p:slideViewPr>
    <p:cSldViewPr>
      <p:cViewPr varScale="1">
        <p:scale>
          <a:sx n="112" d="100"/>
          <a:sy n="112" d="100"/>
        </p:scale>
        <p:origin x="1544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3155F21-4F89-5B4B-9DBC-68DE17AE30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68347B5-1E3B-7043-A903-832F708BC9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182E59B-D3E3-5646-9883-E2631AF54F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3E3E04-757E-5241-98A5-2DAEB135429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06620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8ABDE97-DE22-F044-9027-E274448F3E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F580708-8EE3-0A44-A915-EDB0FC0180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458EAC0-634E-654C-881E-A8B5FFDEF3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A13300-C62A-0848-8877-18E475D5E69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11687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086FFF2-4647-C749-B527-DF17899113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787E7BE-D0AE-CA45-B36E-B72F734E09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287B039-97C2-C642-A7E7-C4E2D71055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7B9890-BDD0-7241-BA7A-7F530C836DE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79464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8AC08EF-4A00-054E-96A4-ADB3C18F1B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2EF2A3E-871F-C441-944A-DEB46D7EE6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E0EE6DF-67AF-7B4C-8378-6180D3A278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BB5846-AEF3-9546-9F7B-91DFD384F28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40946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E26DA68-C0D7-DD40-A033-BBA0241A7A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2F6CD3A-16FA-F845-AEC7-9BD712D9BF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E695F17-EBA3-4D42-BD82-9A0A47E56E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99BE1F-EB66-EA41-B537-0A0700DE134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86724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0B5024-BC7C-794A-BEB0-3ADA81219E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017508-A51D-AA41-B55F-7D3052042D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0C48CD-E2D9-C44C-B077-BA7D775186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0E343A-965F-6E40-B7AD-FCF68779F38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7803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B31AD5F-2CB8-E54B-B194-8C58708189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249C1CF-E430-114B-9261-0A17A96849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5DF5A76-5A06-7F42-A032-2924819CED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9D7F3F-0DF2-C24D-A404-4FC05A57351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33399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D97936C-048E-964E-BB6E-E1C3543A72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DA458D9-DCE7-BB44-ADC8-DB74CD6829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C2170F9-B573-1449-87A2-D742FAE049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97F0F5-05DB-7648-A9E5-610F10DFB7A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96496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F7A8716-501A-7A42-B6E6-3FC1BA15B1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978D3AA-B910-684F-BAD5-102C51C01B5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59916A8-092A-3448-A9FB-776D926BDD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BEFE06-5CCF-2946-8854-666A80DD55E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48362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EEA0CD-8D1F-5447-BB5E-80C33569BE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40369A-0347-A340-89F5-516C504DB0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3C80950-7BED-DE4D-A965-7C7BF594B5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ADD9A9-8929-2540-8E8F-9E26A2FA620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79056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95A6CA-CDD7-5640-87EB-55C0614819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E0C6E1-B4A6-A44C-8C73-3956C19428F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3B8D7E6-8E40-FB41-B74B-CFA48B3BEBE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A23BDF-0BD8-CB4E-BD19-3AF26A9A824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04086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AC3CF22-DD9C-424E-A0E9-8BA1850B27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25E396F-86E3-0846-A30F-C128CD0F61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32772" name="Rectangle 4">
            <a:extLst>
              <a:ext uri="{FF2B5EF4-FFF2-40B4-BE49-F238E27FC236}">
                <a16:creationId xmlns:a16="http://schemas.microsoft.com/office/drawing/2014/main" id="{DA21C7BD-DA79-F946-8A1E-9238AD88697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773" name="Rectangle 5">
            <a:extLst>
              <a:ext uri="{FF2B5EF4-FFF2-40B4-BE49-F238E27FC236}">
                <a16:creationId xmlns:a16="http://schemas.microsoft.com/office/drawing/2014/main" id="{7D0FDC38-F8EC-3245-9B3E-F91939E7EA2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774" name="Rectangle 6">
            <a:extLst>
              <a:ext uri="{FF2B5EF4-FFF2-40B4-BE49-F238E27FC236}">
                <a16:creationId xmlns:a16="http://schemas.microsoft.com/office/drawing/2014/main" id="{465EFB91-228C-6B48-8B89-0EAC022202B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F53E38F4-ABFC-1E42-B5BA-B212B8D74BC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64BB8C3D-9E8C-6143-9557-FF823D458C1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23850" y="188913"/>
            <a:ext cx="8208963" cy="935037"/>
          </a:xfrm>
        </p:spPr>
        <p:txBody>
          <a:bodyPr/>
          <a:lstStyle/>
          <a:p>
            <a:pPr eaLnBrk="1" hangingPunct="1"/>
            <a:r>
              <a:rPr lang="ru-RU" altLang="ru-RU" b="1" i="1"/>
              <a:t>Грамматика и лексика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9A939842-5CD9-B94B-BD8D-E294212A640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23850" y="1341438"/>
            <a:ext cx="4321175" cy="4391025"/>
          </a:xfrm>
        </p:spPr>
        <p:txBody>
          <a:bodyPr/>
          <a:lstStyle/>
          <a:p>
            <a:pPr algn="l" eaLnBrk="1" hangingPunct="1">
              <a:spcBef>
                <a:spcPct val="0"/>
              </a:spcBef>
              <a:defRPr/>
            </a:pPr>
            <a:r>
              <a:rPr lang="ru-RU" altLang="ru-RU" sz="1800" b="1" kern="1200" dirty="0"/>
              <a:t>Прочитайте текст. Преобразуйте слова, напечатанные заглавными буквами в конце строк, обозначенных номерами 19-25 так, чтобы они</a:t>
            </a:r>
          </a:p>
          <a:p>
            <a:pPr algn="l" eaLnBrk="1" hangingPunct="1">
              <a:spcBef>
                <a:spcPct val="0"/>
              </a:spcBef>
              <a:defRPr/>
            </a:pPr>
            <a:r>
              <a:rPr lang="ru-RU" altLang="ru-RU" sz="1800" b="1" kern="1200" dirty="0"/>
              <a:t>грамматически соответствовали содержанию текста. Заполните пропуски полученными словами. Каждый пропуск соответствует отдельному заданию 19-25.</a:t>
            </a:r>
            <a:endParaRPr lang="en-US" altLang="ru-RU" sz="1800" b="1" kern="1200" dirty="0"/>
          </a:p>
          <a:p>
            <a:pPr algn="just" eaLnBrk="1" hangingPunct="1">
              <a:defRPr/>
            </a:pPr>
            <a:endParaRPr lang="ru-RU" altLang="ru-RU" sz="1200" b="1" dirty="0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B7102873-4DDE-DE4D-ACA7-519B2B6D07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5025" y="1341438"/>
            <a:ext cx="4356100" cy="338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/>
              <a:t>Прочитайте текст. Преобразуйте слова, напечатанные заглавными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/>
              <a:t>буквами в конце строк, обозначенных номерами 26-30 так, чтобы они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/>
              <a:t>грамматически и лексически соответствовали содержанию текста.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/>
              <a:t>Заполните пропуски полученными словами. Каждый пропуск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/>
              <a:t>соответствует отдельному заданию 26-30.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5">
            <a:extLst>
              <a:ext uri="{FF2B5EF4-FFF2-40B4-BE49-F238E27FC236}">
                <a16:creationId xmlns:a16="http://schemas.microsoft.com/office/drawing/2014/main" id="{3A0A0A53-D15E-CD44-B4EF-071D930B20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7950" y="0"/>
            <a:ext cx="8856663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/>
              <a:t>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b="1"/>
              <a:t>       Tommy was wearing a thick warm scarf and looked very unhappy.</a:t>
            </a:r>
            <a:r>
              <a:rPr lang="ru-RU" altLang="ru-RU" sz="180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b="1">
                <a:solidFill>
                  <a:srgbClr val="3333FF"/>
                </a:solidFill>
              </a:rPr>
              <a:t>19</a:t>
            </a:r>
            <a:r>
              <a:rPr lang="ru-RU" altLang="ru-RU" sz="1800"/>
              <a:t> </a:t>
            </a:r>
            <a:r>
              <a:rPr lang="ru-RU" altLang="ru-RU" sz="1800" b="1"/>
              <a:t>He _________ a sore throat.</a:t>
            </a:r>
            <a:r>
              <a:rPr lang="ru-RU" altLang="ru-RU" sz="1800"/>
              <a:t>                                                                         </a:t>
            </a:r>
            <a:r>
              <a:rPr lang="ru-RU" altLang="ru-RU" sz="1800" b="1">
                <a:solidFill>
                  <a:srgbClr val="3333FF"/>
                </a:solidFill>
              </a:rPr>
              <a:t>HAVE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b="1"/>
              <a:t>     “It’s your fault”, said Mum angrily in the morning when she was leaving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b="1"/>
              <a:t>      for work. “You’ve eaten too much icecream, haven’t you? Tomorrow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b="1"/>
              <a:t>      your friends are going on a picnic, and you will stay at home.” Tommy</a:t>
            </a:r>
            <a:r>
              <a:rPr lang="ru-RU" altLang="ru-RU" sz="180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/>
              <a:t> </a:t>
            </a:r>
            <a:r>
              <a:rPr lang="ru-RU" altLang="ru-RU" sz="1800" b="1">
                <a:solidFill>
                  <a:srgbClr val="3333FF"/>
                </a:solidFill>
              </a:rPr>
              <a:t>20</a:t>
            </a:r>
            <a:r>
              <a:rPr lang="ru-RU" altLang="ru-RU" sz="1800"/>
              <a:t> </a:t>
            </a:r>
            <a:r>
              <a:rPr lang="ru-RU" altLang="ru-RU" sz="1800" b="1"/>
              <a:t>switched on the telly but there_____________ nothing interesting on.</a:t>
            </a:r>
            <a:r>
              <a:rPr lang="ru-RU" altLang="ru-RU" sz="1800"/>
              <a:t>      </a:t>
            </a:r>
            <a:r>
              <a:rPr lang="ru-RU" altLang="ru-RU" sz="1800" b="1">
                <a:solidFill>
                  <a:srgbClr val="3333FF"/>
                </a:solidFill>
              </a:rPr>
              <a:t>BE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1800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/>
              <a:t>       </a:t>
            </a:r>
            <a:r>
              <a:rPr lang="ru-RU" altLang="ru-RU" sz="1800" b="1"/>
              <a:t>He reached </a:t>
            </a:r>
            <a:r>
              <a:rPr lang="ru-RU" altLang="ru-RU" sz="2000" b="1"/>
              <a:t>for</a:t>
            </a:r>
            <a:r>
              <a:rPr lang="ru-RU" altLang="ru-RU" sz="1800" b="1"/>
              <a:t> the bookshelf and took an old book with a picture of a</a:t>
            </a:r>
            <a:r>
              <a:rPr lang="ru-RU" altLang="ru-RU" sz="180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/>
              <a:t> </a:t>
            </a:r>
            <a:r>
              <a:rPr lang="ru-RU" altLang="ru-RU" sz="1800" b="1">
                <a:solidFill>
                  <a:srgbClr val="3333FF"/>
                </a:solidFill>
              </a:rPr>
              <a:t>21</a:t>
            </a:r>
            <a:r>
              <a:rPr lang="ru-RU" altLang="ru-RU" sz="1800"/>
              <a:t> </a:t>
            </a:r>
            <a:r>
              <a:rPr lang="ru-RU" altLang="ru-RU" sz="1800" b="1"/>
              <a:t>ship on the cover. He had lots of books but ___________ reading</a:t>
            </a:r>
            <a:r>
              <a:rPr lang="ru-RU" altLang="ru-RU" sz="1800"/>
              <a:t> </a:t>
            </a:r>
            <a:r>
              <a:rPr lang="ru-RU" altLang="ru-RU" sz="1800" b="1">
                <a:solidFill>
                  <a:srgbClr val="3333FF"/>
                </a:solidFill>
              </a:rPr>
              <a:t>NOT LIKE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/>
              <a:t>       </a:t>
            </a:r>
            <a:r>
              <a:rPr lang="ru-RU" altLang="ru-RU" sz="1800" b="1"/>
              <a:t>them, as he preferred films. However, he opened the book. It was</a:t>
            </a:r>
            <a:r>
              <a:rPr lang="ru-RU" altLang="ru-RU" sz="180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/>
              <a:t> </a:t>
            </a:r>
            <a:r>
              <a:rPr lang="ru-RU" altLang="ru-RU" sz="1800" b="1">
                <a:solidFill>
                  <a:srgbClr val="3333FF"/>
                </a:solidFill>
              </a:rPr>
              <a:t>22</a:t>
            </a:r>
            <a:r>
              <a:rPr lang="ru-RU" altLang="ru-RU" sz="1800"/>
              <a:t> </a:t>
            </a:r>
            <a:r>
              <a:rPr lang="ru-RU" altLang="ru-RU" sz="1800" b="1"/>
              <a:t>about the adventures of a brave captain and his _____________    </a:t>
            </a:r>
            <a:r>
              <a:rPr lang="ru-RU" altLang="ru-RU" sz="1800" b="1">
                <a:solidFill>
                  <a:srgbClr val="3333FF"/>
                </a:solidFill>
              </a:rPr>
              <a:t>SEAMAN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/>
              <a:t>       </a:t>
            </a:r>
            <a:r>
              <a:rPr lang="ru-RU" altLang="ru-RU" sz="1800" b="1"/>
              <a:t>On their way to India they survived through storms and fought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b="1">
                <a:solidFill>
                  <a:srgbClr val="3333FF"/>
                </a:solidFill>
              </a:rPr>
              <a:t>23</a:t>
            </a:r>
            <a:r>
              <a:rPr lang="ru-RU" altLang="ru-RU" sz="1800" b="1"/>
              <a:t>  pirates. A treasure chest _______________ by them at the end</a:t>
            </a:r>
            <a:r>
              <a:rPr lang="ru-RU" altLang="ru-RU" sz="1800"/>
              <a:t>            </a:t>
            </a:r>
            <a:r>
              <a:rPr lang="ru-RU" altLang="ru-RU" sz="1800" b="1">
                <a:solidFill>
                  <a:srgbClr val="3333FF"/>
                </a:solidFill>
              </a:rPr>
              <a:t>FIND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/>
              <a:t>       </a:t>
            </a:r>
            <a:r>
              <a:rPr lang="ru-RU" altLang="ru-RU" sz="1800" b="1"/>
              <a:t>of the journey. When Mum came home, she saw Tommy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b="1"/>
              <a:t>       searching the bookshelf. The book with a ship on the cover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b="1"/>
              <a:t>       was on the bed. “My favourite book,” said Mum. “I liked it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b="1"/>
              <a:t>       when I was as old as you are now. Why don’t you want to read it?”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b="1">
                <a:solidFill>
                  <a:srgbClr val="3333FF"/>
                </a:solidFill>
              </a:rPr>
              <a:t>24 </a:t>
            </a:r>
            <a:r>
              <a:rPr lang="ru-RU" altLang="ru-RU" sz="1800" b="1"/>
              <a:t> “Because I _______________ it already.” said</a:t>
            </a:r>
            <a:r>
              <a:rPr lang="ru-RU" altLang="ru-RU" sz="1800"/>
              <a:t>                                        </a:t>
            </a:r>
            <a:r>
              <a:rPr lang="ru-RU" altLang="ru-RU" sz="1800" b="1">
                <a:solidFill>
                  <a:srgbClr val="3333FF"/>
                </a:solidFill>
              </a:rPr>
              <a:t>READ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b="1">
                <a:solidFill>
                  <a:srgbClr val="3333FF"/>
                </a:solidFill>
              </a:rPr>
              <a:t>25</a:t>
            </a:r>
            <a:r>
              <a:rPr lang="ru-RU" altLang="ru-RU" sz="1800" b="1"/>
              <a:t>  Tommy. “I _______________ for another one.”</a:t>
            </a:r>
            <a:r>
              <a:rPr lang="ru-RU" altLang="ru-RU" sz="1800"/>
              <a:t>                                      </a:t>
            </a:r>
            <a:r>
              <a:rPr lang="ru-RU" altLang="ru-RU" sz="1800" b="1">
                <a:solidFill>
                  <a:srgbClr val="3333FF"/>
                </a:solidFill>
              </a:rPr>
              <a:t>LOOK</a:t>
            </a:r>
          </a:p>
          <a:p>
            <a:pPr eaLnBrk="1" hangingPunct="1">
              <a:lnSpc>
                <a:spcPct val="80000"/>
              </a:lnSpc>
            </a:pPr>
            <a:endParaRPr lang="ru-RU" altLang="ru-RU" sz="1800">
              <a:latin typeface="TimesNewRomanPSMT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>
            <a:extLst>
              <a:ext uri="{FF2B5EF4-FFF2-40B4-BE49-F238E27FC236}">
                <a16:creationId xmlns:a16="http://schemas.microsoft.com/office/drawing/2014/main" id="{010131D8-BE54-514F-ACA2-7A53D50F12D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79388" y="188913"/>
            <a:ext cx="8856662" cy="6480175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ru-RU" sz="2000"/>
              <a:t> </a:t>
            </a:r>
            <a:r>
              <a:rPr lang="ru-RU" altLang="ru-RU" sz="2000" b="1"/>
              <a:t>Jessie sat down in front of the TV, took the</a:t>
            </a:r>
            <a:endParaRPr lang="en-US" altLang="ru-RU" sz="2000" b="1"/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b="1"/>
              <a:t> remote</a:t>
            </a:r>
            <a:r>
              <a:rPr lang="en-US" altLang="ru-RU" sz="2000" b="1"/>
              <a:t> </a:t>
            </a:r>
            <a:r>
              <a:rPr lang="ru-RU" altLang="ru-RU" sz="2000" b="1"/>
              <a:t>control and started switching from</a:t>
            </a:r>
            <a:endParaRPr lang="en-US" altLang="ru-RU" sz="2000" b="1"/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b="1"/>
              <a:t> channel to channel. No, she didn’t want to</a:t>
            </a:r>
            <a:endParaRPr lang="en-US" altLang="ru-RU" sz="2000" b="1"/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b="1"/>
              <a:t> watch the talk show about boys 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b="1">
                <a:solidFill>
                  <a:srgbClr val="3333FF"/>
                </a:solidFill>
              </a:rPr>
              <a:t>26</a:t>
            </a:r>
            <a:r>
              <a:rPr lang="ru-RU" altLang="ru-RU" sz="2000" b="1"/>
              <a:t>  and  girls’_______________. </a:t>
            </a:r>
            <a:r>
              <a:rPr lang="en-US" altLang="ru-RU" sz="2000" b="1"/>
              <a:t>                                            </a:t>
            </a:r>
            <a:r>
              <a:rPr lang="ru-RU" altLang="ru-RU" sz="2000" b="1">
                <a:solidFill>
                  <a:srgbClr val="3333FF"/>
                </a:solidFill>
              </a:rPr>
              <a:t>FRIEND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b="1"/>
              <a:t>She skipped the musical show for teenagers</a:t>
            </a:r>
            <a:r>
              <a:rPr lang="ru-RU" altLang="ru-RU" sz="2000"/>
              <a:t> </a:t>
            </a:r>
            <a:endParaRPr lang="en-US" altLang="ru-RU" sz="2000"/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b="1">
                <a:solidFill>
                  <a:srgbClr val="3333FF"/>
                </a:solidFill>
              </a:rPr>
              <a:t>27</a:t>
            </a:r>
            <a:r>
              <a:rPr lang="ru-RU" altLang="ru-RU" sz="2000"/>
              <a:t> </a:t>
            </a:r>
            <a:r>
              <a:rPr lang="ru-RU" altLang="ru-RU" sz="2000" b="1"/>
              <a:t>too – she didn’t find it ___________ at all.</a:t>
            </a:r>
            <a:r>
              <a:rPr lang="en-US" altLang="ru-RU" sz="2000" b="1"/>
              <a:t>                       </a:t>
            </a:r>
            <a:r>
              <a:rPr lang="en-US" altLang="ru-RU" sz="2000" b="1">
                <a:solidFill>
                  <a:srgbClr val="3333FF"/>
                </a:solidFill>
              </a:rPr>
              <a:t>INTEREST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b="1"/>
              <a:t>For a few minutes she watched the news</a:t>
            </a:r>
            <a:endParaRPr lang="en-US" altLang="ru-RU" sz="2000" b="1"/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b="1"/>
              <a:t>programme</a:t>
            </a:r>
            <a:r>
              <a:rPr lang="en-US" altLang="ru-RU" sz="2000" b="1"/>
              <a:t> </a:t>
            </a:r>
            <a:r>
              <a:rPr lang="ru-RU" altLang="ru-RU" sz="2000" b="1"/>
              <a:t>about a strike in Italy</a:t>
            </a:r>
            <a:endParaRPr lang="en-US" altLang="ru-RU" sz="2000" b="1"/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b="1">
                <a:solidFill>
                  <a:srgbClr val="3333FF"/>
                </a:solidFill>
              </a:rPr>
              <a:t>28</a:t>
            </a:r>
            <a:r>
              <a:rPr lang="ru-RU" altLang="ru-RU" sz="2000"/>
              <a:t> – </a:t>
            </a:r>
            <a:r>
              <a:rPr lang="ru-RU" altLang="ru-RU" sz="2000" b="1"/>
              <a:t>a young bus _____________ was </a:t>
            </a:r>
            <a:r>
              <a:rPr lang="en-US" altLang="ru-RU" sz="2000" b="1"/>
              <a:t>                                  </a:t>
            </a:r>
            <a:r>
              <a:rPr lang="en-US" altLang="ru-RU" sz="2000" b="1">
                <a:solidFill>
                  <a:srgbClr val="3333FF"/>
                </a:solidFill>
              </a:rPr>
              <a:t>DRIVE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b="1"/>
              <a:t>speaking about the Trade Union demands.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b="1"/>
              <a:t>Then she switched to the Discovery Channel.</a:t>
            </a:r>
            <a:endParaRPr lang="en-US" altLang="ru-RU" sz="2000" b="1"/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b="1"/>
              <a:t> Some</a:t>
            </a:r>
            <a:r>
              <a:rPr lang="en-US" altLang="ru-RU" sz="2000" b="1"/>
              <a:t> </a:t>
            </a:r>
            <a:r>
              <a:rPr lang="ru-RU" altLang="ru-RU" sz="2000" b="1"/>
              <a:t>scientists were talking about </a:t>
            </a:r>
            <a:endParaRPr lang="en-US" altLang="ru-RU" sz="2000" b="1"/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b="1">
                <a:solidFill>
                  <a:srgbClr val="3333FF"/>
                </a:solidFill>
              </a:rPr>
              <a:t>29</a:t>
            </a:r>
            <a:r>
              <a:rPr lang="ru-RU" altLang="ru-RU" sz="2000" b="1"/>
              <a:t>___________ disasters there. Jessie fell</a:t>
            </a:r>
            <a:r>
              <a:rPr lang="en-US" altLang="ru-RU" sz="2000" b="1"/>
              <a:t>                           </a:t>
            </a:r>
            <a:r>
              <a:rPr lang="en-US" altLang="ru-RU" sz="2000" b="1">
                <a:solidFill>
                  <a:srgbClr val="3333FF"/>
                </a:solidFill>
              </a:rPr>
              <a:t>NATURE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b="1">
                <a:solidFill>
                  <a:srgbClr val="3333FF"/>
                </a:solidFill>
              </a:rPr>
              <a:t>30</a:t>
            </a:r>
            <a:r>
              <a:rPr lang="ru-RU" altLang="ru-RU" sz="2000" b="1"/>
              <a:t> asleep in her ___________ armchair</a:t>
            </a:r>
            <a:r>
              <a:rPr lang="en-US" altLang="ru-RU" sz="2000" b="1"/>
              <a:t>                                </a:t>
            </a:r>
            <a:r>
              <a:rPr lang="ru-RU" altLang="ru-RU" sz="2000" b="1">
                <a:solidFill>
                  <a:srgbClr val="3333FF"/>
                </a:solidFill>
              </a:rPr>
              <a:t>COMFORT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b="1"/>
              <a:t>somewhere between the Fashion Channel</a:t>
            </a:r>
            <a:endParaRPr lang="en-US" altLang="ru-RU" sz="2000" b="1"/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b="1"/>
              <a:t>and the Educat</a:t>
            </a:r>
            <a:r>
              <a:rPr lang="en-US" altLang="ru-RU" sz="2000" b="1"/>
              <a:t>ional Channel</a:t>
            </a:r>
            <a:endParaRPr lang="ru-RU" altLang="ru-RU" sz="2000" b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707CB29D-CAB2-9745-8BE7-5FA17B4FCCA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260350"/>
            <a:ext cx="7772400" cy="1079500"/>
          </a:xfrm>
        </p:spPr>
        <p:txBody>
          <a:bodyPr/>
          <a:lstStyle/>
          <a:p>
            <a:pPr eaLnBrk="1" hangingPunct="1"/>
            <a:r>
              <a:rPr lang="ru-RU" altLang="ru-RU" sz="4000" b="1" i="1"/>
              <a:t>Ответы</a:t>
            </a:r>
            <a:br>
              <a:rPr lang="ru-RU" altLang="ru-RU" sz="4000" b="1" i="1"/>
            </a:br>
            <a:r>
              <a:rPr lang="ru-RU" altLang="ru-RU" sz="4000" b="1" i="1"/>
              <a:t>Лексика и грамматика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1C7922BA-0B53-1B45-9680-6B6C7039780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68313" y="1341438"/>
            <a:ext cx="8135937" cy="5400675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</a:pPr>
            <a:endParaRPr lang="ru-RU" altLang="ru-RU" sz="2400" b="1">
              <a:solidFill>
                <a:srgbClr val="3333FF"/>
              </a:solidFill>
            </a:endParaRPr>
          </a:p>
          <a:p>
            <a:pPr algn="l" eaLnBrk="1" hangingPunct="1">
              <a:lnSpc>
                <a:spcPct val="80000"/>
              </a:lnSpc>
            </a:pPr>
            <a:r>
              <a:rPr lang="ru-RU" altLang="ru-RU" sz="2400" b="1">
                <a:solidFill>
                  <a:srgbClr val="3333FF"/>
                </a:solidFill>
              </a:rPr>
              <a:t>19  had</a:t>
            </a:r>
          </a:p>
          <a:p>
            <a:pPr algn="l" eaLnBrk="1" hangingPunct="1">
              <a:lnSpc>
                <a:spcPct val="80000"/>
              </a:lnSpc>
            </a:pPr>
            <a:r>
              <a:rPr lang="ru-RU" altLang="ru-RU" sz="2400" b="1">
                <a:solidFill>
                  <a:srgbClr val="3333FF"/>
                </a:solidFill>
              </a:rPr>
              <a:t>20  was</a:t>
            </a:r>
          </a:p>
          <a:p>
            <a:pPr algn="l" eaLnBrk="1" hangingPunct="1">
              <a:lnSpc>
                <a:spcPct val="80000"/>
              </a:lnSpc>
            </a:pPr>
            <a:r>
              <a:rPr lang="ru-RU" altLang="ru-RU" sz="2400" b="1">
                <a:solidFill>
                  <a:srgbClr val="3333FF"/>
                </a:solidFill>
              </a:rPr>
              <a:t>21  didn’tlike&lt;или&gt;didnotlike</a:t>
            </a:r>
          </a:p>
          <a:p>
            <a:pPr algn="l" eaLnBrk="1" hangingPunct="1">
              <a:lnSpc>
                <a:spcPct val="80000"/>
              </a:lnSpc>
            </a:pPr>
            <a:r>
              <a:rPr lang="ru-RU" altLang="ru-RU" sz="2400" b="1">
                <a:solidFill>
                  <a:srgbClr val="3333FF"/>
                </a:solidFill>
              </a:rPr>
              <a:t>22  seamen</a:t>
            </a:r>
          </a:p>
          <a:p>
            <a:pPr algn="l" eaLnBrk="1" hangingPunct="1">
              <a:lnSpc>
                <a:spcPct val="80000"/>
              </a:lnSpc>
            </a:pPr>
            <a:r>
              <a:rPr lang="ru-RU" altLang="ru-RU" sz="2400" b="1">
                <a:solidFill>
                  <a:srgbClr val="3333FF"/>
                </a:solidFill>
              </a:rPr>
              <a:t>23  wasfound</a:t>
            </a:r>
          </a:p>
          <a:p>
            <a:pPr algn="l" eaLnBrk="1" hangingPunct="1">
              <a:lnSpc>
                <a:spcPct val="80000"/>
              </a:lnSpc>
            </a:pPr>
            <a:r>
              <a:rPr lang="ru-RU" altLang="ru-RU" sz="2400" b="1">
                <a:solidFill>
                  <a:srgbClr val="3333FF"/>
                </a:solidFill>
              </a:rPr>
              <a:t>24  haveread</a:t>
            </a:r>
          </a:p>
          <a:p>
            <a:pPr algn="l" eaLnBrk="1" hangingPunct="1">
              <a:lnSpc>
                <a:spcPct val="80000"/>
              </a:lnSpc>
            </a:pPr>
            <a:r>
              <a:rPr lang="ru-RU" altLang="ru-RU" sz="2400" b="1">
                <a:solidFill>
                  <a:srgbClr val="3333FF"/>
                </a:solidFill>
              </a:rPr>
              <a:t>25  amlooking</a:t>
            </a:r>
          </a:p>
          <a:p>
            <a:pPr algn="l" eaLnBrk="1" hangingPunct="1">
              <a:lnSpc>
                <a:spcPct val="80000"/>
              </a:lnSpc>
            </a:pPr>
            <a:r>
              <a:rPr lang="ru-RU" altLang="ru-RU" sz="2400" b="1">
                <a:solidFill>
                  <a:srgbClr val="3333FF"/>
                </a:solidFill>
              </a:rPr>
              <a:t>26  friendship</a:t>
            </a:r>
          </a:p>
          <a:p>
            <a:pPr algn="l" eaLnBrk="1" hangingPunct="1">
              <a:lnSpc>
                <a:spcPct val="80000"/>
              </a:lnSpc>
            </a:pPr>
            <a:r>
              <a:rPr lang="ru-RU" altLang="ru-RU" sz="2400" b="1">
                <a:solidFill>
                  <a:srgbClr val="3333FF"/>
                </a:solidFill>
              </a:rPr>
              <a:t>27  interesting</a:t>
            </a:r>
          </a:p>
          <a:p>
            <a:pPr algn="l" eaLnBrk="1" hangingPunct="1">
              <a:lnSpc>
                <a:spcPct val="80000"/>
              </a:lnSpc>
            </a:pPr>
            <a:r>
              <a:rPr lang="ru-RU" altLang="ru-RU" sz="2400" b="1">
                <a:solidFill>
                  <a:srgbClr val="3333FF"/>
                </a:solidFill>
              </a:rPr>
              <a:t>28  driver</a:t>
            </a:r>
          </a:p>
          <a:p>
            <a:pPr algn="l" eaLnBrk="1" hangingPunct="1">
              <a:lnSpc>
                <a:spcPct val="80000"/>
              </a:lnSpc>
            </a:pPr>
            <a:r>
              <a:rPr lang="ru-RU" altLang="ru-RU" sz="2400" b="1">
                <a:solidFill>
                  <a:srgbClr val="3333FF"/>
                </a:solidFill>
              </a:rPr>
              <a:t>29  natural</a:t>
            </a:r>
          </a:p>
          <a:p>
            <a:pPr algn="l" eaLnBrk="1" hangingPunct="1">
              <a:lnSpc>
                <a:spcPct val="80000"/>
              </a:lnSpc>
            </a:pPr>
            <a:r>
              <a:rPr lang="ru-RU" altLang="ru-RU" sz="2400" b="1">
                <a:solidFill>
                  <a:srgbClr val="3333FF"/>
                </a:solidFill>
              </a:rPr>
              <a:t>30  comfortable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2F5F14B4-0DCC-B64E-A4C5-E78755B65B3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260350"/>
            <a:ext cx="7772400" cy="1079500"/>
          </a:xfrm>
        </p:spPr>
        <p:txBody>
          <a:bodyPr/>
          <a:lstStyle/>
          <a:p>
            <a:pPr eaLnBrk="1" hangingPunct="1"/>
            <a:r>
              <a:rPr lang="ru-RU" altLang="ru-RU">
                <a:solidFill>
                  <a:srgbClr val="3333FF"/>
                </a:solidFill>
              </a:rPr>
              <a:t>Письмо личного характера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9025E09E-D526-E943-B52B-C73E060E190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68313" y="1341438"/>
            <a:ext cx="8135937" cy="3527425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ru-RU" altLang="ru-RU"/>
              <a:t>…My best friend had a birthday party last weekend. We went on a picnic. There were many guests and it was great. And when is your birthday? How do you usually celebrate it? What present would you like to get for your next birthday?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7">
            <a:extLst>
              <a:ext uri="{FF2B5EF4-FFF2-40B4-BE49-F238E27FC236}">
                <a16:creationId xmlns:a16="http://schemas.microsoft.com/office/drawing/2014/main" id="{4822DF40-8823-104F-BDC9-C8E3F56634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7050" y="115888"/>
            <a:ext cx="2089150" cy="146526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Адрес свой  </a:t>
            </a:r>
            <a:r>
              <a:rPr lang="en-US" altLang="ru-RU" sz="1800">
                <a:solidFill>
                  <a:srgbClr val="D60093"/>
                </a:solidFill>
              </a:rPr>
              <a:t>Kanevskaya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800">
                <a:solidFill>
                  <a:srgbClr val="D60093"/>
                </a:solidFill>
              </a:rPr>
              <a:t>Russia</a:t>
            </a:r>
            <a:endParaRPr lang="ru-RU" altLang="ru-RU" sz="1800">
              <a:solidFill>
                <a:srgbClr val="D60093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Город, </a:t>
            </a:r>
            <a:endParaRPr lang="en-US" altLang="ru-RU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страна</a:t>
            </a:r>
          </a:p>
        </p:txBody>
      </p:sp>
      <p:sp>
        <p:nvSpPr>
          <p:cNvPr id="18435" name="Text Box 10">
            <a:extLst>
              <a:ext uri="{FF2B5EF4-FFF2-40B4-BE49-F238E27FC236}">
                <a16:creationId xmlns:a16="http://schemas.microsoft.com/office/drawing/2014/main" id="{4DD071E1-6C69-B148-8573-1F7F928288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404813"/>
            <a:ext cx="4895850" cy="641350"/>
          </a:xfrm>
          <a:prstGeom prst="rect">
            <a:avLst/>
          </a:prstGeom>
          <a:solidFill>
            <a:srgbClr val="FFCC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На одной строке – не ошибка,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обратный порядок слов – ошибка</a:t>
            </a:r>
          </a:p>
        </p:txBody>
      </p:sp>
      <p:sp>
        <p:nvSpPr>
          <p:cNvPr id="18436" name="Text Box 11">
            <a:extLst>
              <a:ext uri="{FF2B5EF4-FFF2-40B4-BE49-F238E27FC236}">
                <a16:creationId xmlns:a16="http://schemas.microsoft.com/office/drawing/2014/main" id="{C5D39DD0-7C24-E149-83DB-2C64DBAAE1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7050" y="1773238"/>
            <a:ext cx="194310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Дата </a:t>
            </a:r>
            <a:r>
              <a:rPr lang="ru-RU" altLang="ru-RU" sz="1800">
                <a:solidFill>
                  <a:srgbClr val="D60093"/>
                </a:solidFill>
              </a:rPr>
              <a:t>12.10.2019</a:t>
            </a:r>
          </a:p>
        </p:txBody>
      </p:sp>
      <p:sp>
        <p:nvSpPr>
          <p:cNvPr id="18437" name="Text Box 12">
            <a:extLst>
              <a:ext uri="{FF2B5EF4-FFF2-40B4-BE49-F238E27FC236}">
                <a16:creationId xmlns:a16="http://schemas.microsoft.com/office/drawing/2014/main" id="{4EB36B7E-A43A-D140-A292-617828A378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7050" y="2349500"/>
            <a:ext cx="1819275" cy="64135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D60093"/>
                </a:solidFill>
              </a:rPr>
              <a:t>12</a:t>
            </a:r>
            <a:r>
              <a:rPr lang="en-US" altLang="ru-RU" sz="1800" baseline="30000">
                <a:solidFill>
                  <a:srgbClr val="D60093"/>
                </a:solidFill>
              </a:rPr>
              <a:t>th</a:t>
            </a:r>
            <a:r>
              <a:rPr lang="en-US" altLang="ru-RU" sz="1800">
                <a:solidFill>
                  <a:srgbClr val="D60093"/>
                </a:solidFill>
              </a:rPr>
              <a:t> October </a:t>
            </a:r>
            <a:r>
              <a:rPr lang="ru-RU" altLang="ru-RU" sz="1800">
                <a:solidFill>
                  <a:srgbClr val="D60093"/>
                </a:solidFill>
              </a:rPr>
              <a:t>2019</a:t>
            </a:r>
          </a:p>
        </p:txBody>
      </p:sp>
      <p:sp>
        <p:nvSpPr>
          <p:cNvPr id="18438" name="Text Box 13">
            <a:extLst>
              <a:ext uri="{FF2B5EF4-FFF2-40B4-BE49-F238E27FC236}">
                <a16:creationId xmlns:a16="http://schemas.microsoft.com/office/drawing/2014/main" id="{961DEA40-B50E-3047-9DAE-46032C01C2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25" y="1773238"/>
            <a:ext cx="1150938" cy="366712"/>
          </a:xfrm>
          <a:prstGeom prst="rect">
            <a:avLst/>
          </a:prstGeom>
          <a:solidFill>
            <a:srgbClr val="FFCC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1 слово</a:t>
            </a:r>
          </a:p>
        </p:txBody>
      </p:sp>
      <p:sp>
        <p:nvSpPr>
          <p:cNvPr id="18439" name="Text Box 14">
            <a:extLst>
              <a:ext uri="{FF2B5EF4-FFF2-40B4-BE49-F238E27FC236}">
                <a16:creationId xmlns:a16="http://schemas.microsoft.com/office/drawing/2014/main" id="{4F6DAEFD-6CB5-7E44-AA6C-1E989456BF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25" y="2420938"/>
            <a:ext cx="1150938" cy="366712"/>
          </a:xfrm>
          <a:prstGeom prst="rect">
            <a:avLst/>
          </a:prstGeom>
          <a:solidFill>
            <a:srgbClr val="FFCC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3 слова</a:t>
            </a:r>
          </a:p>
        </p:txBody>
      </p:sp>
      <p:sp>
        <p:nvSpPr>
          <p:cNvPr id="18440" name="Text Box 15">
            <a:extLst>
              <a:ext uri="{FF2B5EF4-FFF2-40B4-BE49-F238E27FC236}">
                <a16:creationId xmlns:a16="http://schemas.microsoft.com/office/drawing/2014/main" id="{EDECE9CA-5328-0247-9B57-243ED0A161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997200"/>
            <a:ext cx="3116263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Обращение </a:t>
            </a:r>
            <a:r>
              <a:rPr lang="en-US" altLang="ru-RU" sz="1800"/>
              <a:t> </a:t>
            </a:r>
            <a:r>
              <a:rPr lang="en-US" altLang="ru-RU" sz="1800">
                <a:solidFill>
                  <a:srgbClr val="D60093"/>
                </a:solidFill>
              </a:rPr>
              <a:t>Dear Max,</a:t>
            </a:r>
            <a:endParaRPr lang="ru-RU" altLang="ru-RU" sz="1800">
              <a:solidFill>
                <a:srgbClr val="D60093"/>
              </a:solidFill>
            </a:endParaRPr>
          </a:p>
        </p:txBody>
      </p:sp>
      <p:sp>
        <p:nvSpPr>
          <p:cNvPr id="18441" name="Text Box 16">
            <a:extLst>
              <a:ext uri="{FF2B5EF4-FFF2-40B4-BE49-F238E27FC236}">
                <a16:creationId xmlns:a16="http://schemas.microsoft.com/office/drawing/2014/main" id="{58CAA1A0-E0AC-D44C-9C1B-8111A25F0B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3938" y="2997200"/>
            <a:ext cx="2611437" cy="366713"/>
          </a:xfrm>
          <a:prstGeom prst="rect">
            <a:avLst/>
          </a:prstGeom>
          <a:solidFill>
            <a:srgbClr val="FFCC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Не с красной строки</a:t>
            </a:r>
          </a:p>
        </p:txBody>
      </p:sp>
      <p:sp>
        <p:nvSpPr>
          <p:cNvPr id="18442" name="Text Box 17">
            <a:extLst>
              <a:ext uri="{FF2B5EF4-FFF2-40B4-BE49-F238E27FC236}">
                <a16:creationId xmlns:a16="http://schemas.microsoft.com/office/drawing/2014/main" id="{84DC652C-1A94-4B45-B8D2-4144E4C7CF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3573463"/>
            <a:ext cx="7056438" cy="64135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Ссылка на предыдущий контакт, возможно благодарность или извинение за то, что не ответил </a:t>
            </a:r>
            <a:r>
              <a:rPr lang="en-US" altLang="ru-RU" sz="1800"/>
              <a:t> </a:t>
            </a:r>
            <a:r>
              <a:rPr lang="ru-RU" altLang="ru-RU" sz="1800"/>
              <a:t>  </a:t>
            </a:r>
            <a:r>
              <a:rPr lang="en-US" altLang="ru-RU" sz="1800">
                <a:solidFill>
                  <a:srgbClr val="D60093"/>
                </a:solidFill>
              </a:rPr>
              <a:t>Thank you for your letter</a:t>
            </a:r>
            <a:endParaRPr lang="ru-RU" altLang="ru-RU" sz="1800">
              <a:solidFill>
                <a:srgbClr val="D60093"/>
              </a:solidFill>
            </a:endParaRPr>
          </a:p>
        </p:txBody>
      </p:sp>
      <p:sp>
        <p:nvSpPr>
          <p:cNvPr id="18443" name="Text Box 18">
            <a:extLst>
              <a:ext uri="{FF2B5EF4-FFF2-40B4-BE49-F238E27FC236}">
                <a16:creationId xmlns:a16="http://schemas.microsoft.com/office/drawing/2014/main" id="{DA38311E-E782-4947-BC14-E6A17D940E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4437063"/>
            <a:ext cx="5205413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Основная часть – ответы на 3 вопроса</a:t>
            </a:r>
          </a:p>
        </p:txBody>
      </p:sp>
      <p:sp>
        <p:nvSpPr>
          <p:cNvPr id="18444" name="Text Box 19">
            <a:extLst>
              <a:ext uri="{FF2B5EF4-FFF2-40B4-BE49-F238E27FC236}">
                <a16:creationId xmlns:a16="http://schemas.microsoft.com/office/drawing/2014/main" id="{F4E74A0A-BD8A-7C4E-9A06-687BEE7862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5084763"/>
            <a:ext cx="506095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Предпоследняя фраза (может и не быть)</a:t>
            </a:r>
          </a:p>
        </p:txBody>
      </p:sp>
      <p:sp>
        <p:nvSpPr>
          <p:cNvPr id="18445" name="Text Box 20">
            <a:extLst>
              <a:ext uri="{FF2B5EF4-FFF2-40B4-BE49-F238E27FC236}">
                <a16:creationId xmlns:a16="http://schemas.microsoft.com/office/drawing/2014/main" id="{992C2B5A-B114-2C40-9F1D-33DF583CD1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5734050"/>
            <a:ext cx="484505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Завершающая фраза </a:t>
            </a:r>
            <a:r>
              <a:rPr lang="en-US" altLang="ru-RU" sz="1800">
                <a:solidFill>
                  <a:srgbClr val="D60093"/>
                </a:solidFill>
              </a:rPr>
              <a:t>Love, Best wishes,</a:t>
            </a:r>
            <a:endParaRPr lang="ru-RU" altLang="ru-RU" sz="1800">
              <a:solidFill>
                <a:srgbClr val="D60093"/>
              </a:solidFill>
            </a:endParaRPr>
          </a:p>
        </p:txBody>
      </p:sp>
      <p:sp>
        <p:nvSpPr>
          <p:cNvPr id="18446" name="Text Box 21">
            <a:extLst>
              <a:ext uri="{FF2B5EF4-FFF2-40B4-BE49-F238E27FC236}">
                <a16:creationId xmlns:a16="http://schemas.microsoft.com/office/drawing/2014/main" id="{C51CF9E0-65F8-A84F-B92B-2597B86435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08725"/>
            <a:ext cx="254000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Подпись  </a:t>
            </a:r>
            <a:r>
              <a:rPr lang="en-US" altLang="ru-RU" sz="1800">
                <a:solidFill>
                  <a:srgbClr val="D60093"/>
                </a:solidFill>
              </a:rPr>
              <a:t>Anna</a:t>
            </a:r>
            <a:endParaRPr lang="ru-RU" altLang="ru-RU" sz="1800">
              <a:solidFill>
                <a:srgbClr val="D60093"/>
              </a:solidFill>
            </a:endParaRPr>
          </a:p>
        </p:txBody>
      </p:sp>
      <p:sp>
        <p:nvSpPr>
          <p:cNvPr id="18447" name="Text Box 22">
            <a:extLst>
              <a:ext uri="{FF2B5EF4-FFF2-40B4-BE49-F238E27FC236}">
                <a16:creationId xmlns:a16="http://schemas.microsoft.com/office/drawing/2014/main" id="{2340283E-8B06-9948-8199-DEF7DE9BB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4525" y="4437063"/>
            <a:ext cx="3189288" cy="1190625"/>
          </a:xfrm>
          <a:prstGeom prst="rect">
            <a:avLst/>
          </a:prstGeom>
          <a:solidFill>
            <a:srgbClr val="FFCC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Соблюдение красной строки – не ошибка, но надо приучать к принятому варианту</a:t>
            </a:r>
          </a:p>
        </p:txBody>
      </p:sp>
      <p:sp>
        <p:nvSpPr>
          <p:cNvPr id="18448" name="Text Box 23">
            <a:extLst>
              <a:ext uri="{FF2B5EF4-FFF2-40B4-BE49-F238E27FC236}">
                <a16:creationId xmlns:a16="http://schemas.microsoft.com/office/drawing/2014/main" id="{CA39401E-99DD-C64F-B4BA-C47AF25158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5876925"/>
            <a:ext cx="2973388" cy="641350"/>
          </a:xfrm>
          <a:prstGeom prst="rect">
            <a:avLst/>
          </a:prstGeom>
          <a:solidFill>
            <a:srgbClr val="FFCC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Выделить основные части письма пробелом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</TotalTime>
  <Words>650</Words>
  <Application>Microsoft Macintosh PowerPoint</Application>
  <PresentationFormat>Экран (4:3)</PresentationFormat>
  <Paragraphs>80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TimesNewRomanPSMT</vt:lpstr>
      <vt:lpstr>Оформление по умолчанию</vt:lpstr>
      <vt:lpstr>Грамматика и лексика</vt:lpstr>
      <vt:lpstr>Презентация PowerPoint</vt:lpstr>
      <vt:lpstr>Презентация PowerPoint</vt:lpstr>
      <vt:lpstr>Ответы Лексика и грамматика</vt:lpstr>
      <vt:lpstr>Письмо личного характера</vt:lpstr>
      <vt:lpstr>Презентация PowerPoint</vt:lpstr>
    </vt:vector>
  </TitlesOfParts>
  <Company>NhT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Валерия Василишина</cp:lastModifiedBy>
  <cp:revision>8</cp:revision>
  <dcterms:created xsi:type="dcterms:W3CDTF">2009-10-15T15:25:11Z</dcterms:created>
  <dcterms:modified xsi:type="dcterms:W3CDTF">2020-03-12T20:02:18Z</dcterms:modified>
</cp:coreProperties>
</file>